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58" r:id="rId5"/>
    <p:sldId id="259" r:id="rId6"/>
    <p:sldId id="260" r:id="rId7"/>
    <p:sldId id="261" r:id="rId8"/>
    <p:sldId id="262" r:id="rId9"/>
    <p:sldId id="263" r:id="rId10"/>
    <p:sldId id="268" r:id="rId11"/>
    <p:sldId id="264" r:id="rId12"/>
    <p:sldId id="265"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reciclabat@Hotmail.com" TargetMode="Externa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jp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7067" y="1669088"/>
            <a:ext cx="7766936" cy="1646302"/>
          </a:xfrm>
        </p:spPr>
        <p:txBody>
          <a:bodyPr/>
          <a:lstStyle/>
          <a:p>
            <a:r>
              <a:rPr lang="es-MX" dirty="0" smtClean="0"/>
              <a:t>REGENERADOR Y MANTENEDOR DE BATERIAS INDUSTRIALES</a:t>
            </a:r>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3137" y="5923337"/>
            <a:ext cx="3638571" cy="732857"/>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8239" y="3346324"/>
            <a:ext cx="2611681" cy="2577013"/>
          </a:xfrm>
          <a:prstGeom prst="rect">
            <a:avLst/>
          </a:prstGeom>
        </p:spPr>
      </p:pic>
      <p:sp>
        <p:nvSpPr>
          <p:cNvPr id="3" name="Subtítulo 2"/>
          <p:cNvSpPr>
            <a:spLocks noGrp="1"/>
          </p:cNvSpPr>
          <p:nvPr>
            <p:ph type="subTitle" idx="1"/>
          </p:nvPr>
        </p:nvSpPr>
        <p:spPr>
          <a:xfrm>
            <a:off x="2619236" y="3346324"/>
            <a:ext cx="2135644" cy="457200"/>
          </a:xfrm>
        </p:spPr>
        <p:txBody>
          <a:bodyPr>
            <a:normAutofit fontScale="70000" lnSpcReduction="20000"/>
          </a:bodyPr>
          <a:lstStyle/>
          <a:p>
            <a:r>
              <a:rPr lang="es-MX" sz="4000" dirty="0" smtClean="0"/>
              <a:t>MAROO MCS</a:t>
            </a:r>
            <a:endParaRPr lang="es-MX" sz="4000" dirty="0"/>
          </a:p>
        </p:txBody>
      </p:sp>
      <p:pic>
        <p:nvPicPr>
          <p:cNvPr id="7" name="Imagen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1327" y="3770192"/>
            <a:ext cx="5532280" cy="2330813"/>
          </a:xfrm>
          <a:prstGeom prst="rect">
            <a:avLst/>
          </a:prstGeom>
        </p:spPr>
      </p:pic>
    </p:spTree>
    <p:extLst>
      <p:ext uri="{BB962C8B-B14F-4D97-AF65-F5344CB8AC3E}">
        <p14:creationId xmlns:p14="http://schemas.microsoft.com/office/powerpoint/2010/main" val="2210674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5346" y="1217008"/>
            <a:ext cx="4600060" cy="657497"/>
          </a:xfrm>
        </p:spPr>
        <p:txBody>
          <a:bodyPr/>
          <a:lstStyle/>
          <a:p>
            <a:r>
              <a:rPr lang="es-MX" dirty="0" smtClean="0"/>
              <a:t>Nuestro Compromiso:</a:t>
            </a:r>
            <a:endParaRPr lang="es-MX" dirty="0"/>
          </a:p>
        </p:txBody>
      </p:sp>
      <p:sp>
        <p:nvSpPr>
          <p:cNvPr id="3" name="Marcador de contenido 2"/>
          <p:cNvSpPr>
            <a:spLocks noGrp="1"/>
          </p:cNvSpPr>
          <p:nvPr>
            <p:ph idx="1"/>
          </p:nvPr>
        </p:nvSpPr>
        <p:spPr/>
        <p:txBody>
          <a:bodyPr>
            <a:normAutofit fontScale="85000" lnSpcReduction="20000"/>
          </a:bodyPr>
          <a:lstStyle/>
          <a:p>
            <a:r>
              <a:rPr lang="es-MX" dirty="0"/>
              <a:t>Nuestro compromiso con el servicio va más allá. Sabemos que la actividad diaria de su empresa no puede detenerse, cualquier imprevisto o paralización sería nefasta. Hoy más que nunca la energía acumulada es fundamental en los procesos productivos y prestación de servicios.</a:t>
            </a:r>
          </a:p>
          <a:p>
            <a:r>
              <a:rPr lang="es-MX" dirty="0"/>
              <a:t>Por esto, </a:t>
            </a:r>
            <a:r>
              <a:rPr lang="es-MX" dirty="0" smtClean="0"/>
              <a:t>RECICLABAT </a:t>
            </a:r>
            <a:r>
              <a:rPr lang="es-MX" dirty="0"/>
              <a:t>siempre pone a su disposición la tecnología de regeneración de baterías más avanzada que existe a nivel internacional, conjuntamente con un equipo de profesionales especializado en regeneración y mantenimiento. Como especialistas que somos, además de suministrarle toda la tecnología y productos necesarios, estamos capacitados para poder ofrecer a nuestros clientes:</a:t>
            </a:r>
          </a:p>
          <a:p>
            <a:r>
              <a:rPr lang="es-MX" dirty="0"/>
              <a:t>Un servicio de asesoramiento completo en mantenimiento y conservación de baterías.</a:t>
            </a:r>
          </a:p>
          <a:p>
            <a:r>
              <a:rPr lang="es-MX" dirty="0"/>
              <a:t>El soporte técnico necesario para la correcta utilización de la tecnología de regeneración, de manera pueda obtener el máximo rendimiento de la misma.</a:t>
            </a:r>
          </a:p>
          <a:p>
            <a:r>
              <a:rPr lang="es-MX" dirty="0"/>
              <a:t>Una respuesta inmediata a todas las cuestiones que se le plantean a nuestros clientes en su trabajo del día a día sobre la forma más adecuada de aplicar el sistema de regeneración.</a:t>
            </a:r>
          </a:p>
          <a:p>
            <a:r>
              <a:rPr lang="es-MX" dirty="0"/>
              <a:t>La formación necesaria para una gestión eficiente en el mantenimiento, regeneración y conservación de parques de baterías.</a:t>
            </a:r>
          </a:p>
          <a:p>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3137" y="5923337"/>
            <a:ext cx="3638571" cy="732857"/>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0372" y="1031662"/>
            <a:ext cx="1685686" cy="842843"/>
          </a:xfrm>
          <a:prstGeom prst="rect">
            <a:avLst/>
          </a:prstGeom>
        </p:spPr>
      </p:pic>
    </p:spTree>
    <p:extLst>
      <p:ext uri="{BB962C8B-B14F-4D97-AF65-F5344CB8AC3E}">
        <p14:creationId xmlns:p14="http://schemas.microsoft.com/office/powerpoint/2010/main" val="3721354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COSTO-BENEFICIO</a:t>
            </a:r>
            <a:endParaRPr lang="es-MX" dirty="0"/>
          </a:p>
        </p:txBody>
      </p:sp>
      <p:sp>
        <p:nvSpPr>
          <p:cNvPr id="3" name="Marcador de contenido 2"/>
          <p:cNvSpPr>
            <a:spLocks noGrp="1"/>
          </p:cNvSpPr>
          <p:nvPr>
            <p:ph idx="1"/>
          </p:nvPr>
        </p:nvSpPr>
        <p:spPr>
          <a:xfrm>
            <a:off x="677334" y="1371601"/>
            <a:ext cx="8596668" cy="3260968"/>
          </a:xfrm>
        </p:spPr>
        <p:txBody>
          <a:bodyPr>
            <a:normAutofit fontScale="85000" lnSpcReduction="20000"/>
          </a:bodyPr>
          <a:lstStyle/>
          <a:p>
            <a:r>
              <a:rPr lang="es-MX" dirty="0"/>
              <a:t>Cuando una batería aparentemente alcanza el final de su vida útil, existen dos opciones: la más común es reemplazarla por una nueva, que es costoso, no es ecológico y generalmente no es la opción sensata porque podría no haberse alcanzado el final real de la vida útil de la batería original; o utilizar el Regenerador de baterías </a:t>
            </a:r>
            <a:r>
              <a:rPr lang="es-MX" dirty="0" err="1" smtClean="0"/>
              <a:t>Maroo</a:t>
            </a:r>
            <a:r>
              <a:rPr lang="es-MX" dirty="0" smtClean="0"/>
              <a:t> MCS</a:t>
            </a:r>
            <a:r>
              <a:rPr lang="es-MX" dirty="0"/>
              <a:t> , es posible reconvertir los cristales de sulfato de plomo en material activo, proporcionándole a la batería un segundo ciclo de vida útil al restaurar su capacidad al nivel original. </a:t>
            </a:r>
            <a:endParaRPr lang="es-MX" dirty="0" smtClean="0"/>
          </a:p>
          <a:p>
            <a:endParaRPr lang="es-MX" dirty="0"/>
          </a:p>
          <a:p>
            <a:r>
              <a:rPr lang="es-MX" dirty="0" smtClean="0"/>
              <a:t>El periodo de vida normal de una batería realmente es de 5 a 6 años, siempre y cuando reciba el mantenimiento preventivo adecuado, con el equipo adecuado.</a:t>
            </a:r>
          </a:p>
          <a:p>
            <a:r>
              <a:rPr lang="es-MX" dirty="0" smtClean="0"/>
              <a:t>En uso tradicional, estas baterías le brindan servicio de 2 a 3 años dándoles un mantenimiento mínimo.</a:t>
            </a:r>
          </a:p>
          <a:p>
            <a:r>
              <a:rPr lang="es-MX" dirty="0" smtClean="0"/>
              <a:t>Si </a:t>
            </a:r>
            <a:r>
              <a:rPr lang="es-MX" dirty="0" err="1" smtClean="0"/>
              <a:t>ud.</a:t>
            </a:r>
            <a:r>
              <a:rPr lang="es-MX" dirty="0" smtClean="0"/>
              <a:t> Realiza un programa de mantenimiento preventivo a sus baterías, </a:t>
            </a:r>
            <a:r>
              <a:rPr lang="es-MX" dirty="0" err="1" smtClean="0"/>
              <a:t>ud.</a:t>
            </a:r>
            <a:r>
              <a:rPr lang="es-MX" dirty="0" smtClean="0"/>
              <a:t> puede alargar la vida de sus baterías de plomo-acido de 2-3 años de vida,,, a 5 o 6 años de vida útil,,, dejaría de invertir en baterías por 2 o 3 años.</a:t>
            </a:r>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3137" y="5923337"/>
            <a:ext cx="3638571" cy="732857"/>
          </a:xfrm>
          <a:prstGeom prst="rect">
            <a:avLst/>
          </a:prstGeom>
        </p:spPr>
      </p:pic>
      <p:sp>
        <p:nvSpPr>
          <p:cNvPr id="5" name="CuadroTexto 4"/>
          <p:cNvSpPr txBox="1"/>
          <p:nvPr/>
        </p:nvSpPr>
        <p:spPr>
          <a:xfrm>
            <a:off x="889525" y="4549828"/>
            <a:ext cx="2952206" cy="378823"/>
          </a:xfrm>
          <a:prstGeom prst="rect">
            <a:avLst/>
          </a:prstGeom>
          <a:noFill/>
        </p:spPr>
        <p:txBody>
          <a:bodyPr wrap="square" rtlCol="0">
            <a:spAutoFit/>
          </a:bodyPr>
          <a:lstStyle/>
          <a:p>
            <a:r>
              <a:rPr lang="es-MX" dirty="0" smtClean="0"/>
              <a:t>Gastar en </a:t>
            </a:r>
            <a:r>
              <a:rPr lang="es-MX" dirty="0" err="1" smtClean="0"/>
              <a:t>Baterias</a:t>
            </a:r>
            <a:endParaRPr lang="es-MX" dirty="0"/>
          </a:p>
        </p:txBody>
      </p:sp>
      <p:sp>
        <p:nvSpPr>
          <p:cNvPr id="6" name="CuadroTexto 5"/>
          <p:cNvSpPr txBox="1"/>
          <p:nvPr/>
        </p:nvSpPr>
        <p:spPr>
          <a:xfrm>
            <a:off x="6022111" y="4492421"/>
            <a:ext cx="1031966" cy="378823"/>
          </a:xfrm>
          <a:prstGeom prst="rect">
            <a:avLst/>
          </a:prstGeom>
          <a:noFill/>
        </p:spPr>
        <p:txBody>
          <a:bodyPr wrap="square" rtlCol="0">
            <a:spAutoFit/>
          </a:bodyPr>
          <a:lstStyle/>
          <a:p>
            <a:r>
              <a:rPr lang="es-MX" dirty="0" smtClean="0"/>
              <a:t>Renovar</a:t>
            </a:r>
            <a:endParaRPr lang="es-MX" dirty="0"/>
          </a:p>
        </p:txBody>
      </p:sp>
      <p:sp>
        <p:nvSpPr>
          <p:cNvPr id="7" name="CuadroTexto 6"/>
          <p:cNvSpPr txBox="1"/>
          <p:nvPr/>
        </p:nvSpPr>
        <p:spPr>
          <a:xfrm>
            <a:off x="4237538" y="4514593"/>
            <a:ext cx="293289" cy="369332"/>
          </a:xfrm>
          <a:prstGeom prst="rect">
            <a:avLst/>
          </a:prstGeom>
          <a:noFill/>
        </p:spPr>
        <p:txBody>
          <a:bodyPr wrap="square" rtlCol="0">
            <a:spAutoFit/>
          </a:bodyPr>
          <a:lstStyle/>
          <a:p>
            <a:r>
              <a:rPr lang="es-MX" dirty="0" err="1" smtClean="0"/>
              <a:t>ó</a:t>
            </a:r>
            <a:endParaRPr lang="es-MX" dirty="0"/>
          </a:p>
        </p:txBody>
      </p:sp>
      <p:pic>
        <p:nvPicPr>
          <p:cNvPr id="8" name="Imagen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522" y="4845911"/>
            <a:ext cx="2714625" cy="1685925"/>
          </a:xfrm>
          <a:prstGeom prst="rect">
            <a:avLst/>
          </a:prstGeom>
        </p:spPr>
      </p:pic>
      <p:pic>
        <p:nvPicPr>
          <p:cNvPr id="9" name="Imagen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63051" y="4972959"/>
            <a:ext cx="3550086" cy="1189538"/>
          </a:xfrm>
          <a:prstGeom prst="rect">
            <a:avLst/>
          </a:prstGeom>
        </p:spPr>
      </p:pic>
    </p:spTree>
    <p:extLst>
      <p:ext uri="{BB962C8B-B14F-4D97-AF65-F5344CB8AC3E}">
        <p14:creationId xmlns:p14="http://schemas.microsoft.com/office/powerpoint/2010/main" val="1037238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EL FABRICANTE</a:t>
            </a:r>
            <a:endParaRPr lang="es-MX" dirty="0"/>
          </a:p>
        </p:txBody>
      </p:sp>
      <p:sp>
        <p:nvSpPr>
          <p:cNvPr id="3" name="Marcador de contenido 2"/>
          <p:cNvSpPr>
            <a:spLocks noGrp="1"/>
          </p:cNvSpPr>
          <p:nvPr>
            <p:ph idx="1"/>
          </p:nvPr>
        </p:nvSpPr>
        <p:spPr>
          <a:xfrm>
            <a:off x="677334" y="1389881"/>
            <a:ext cx="8596668" cy="2751045"/>
          </a:xfrm>
        </p:spPr>
        <p:txBody>
          <a:bodyPr/>
          <a:lstStyle/>
          <a:p>
            <a:r>
              <a:rPr lang="es-MX" dirty="0" smtClean="0"/>
              <a:t>RECICLABAT </a:t>
            </a:r>
            <a:r>
              <a:rPr lang="es-MX" dirty="0" smtClean="0">
                <a:latin typeface="Arial" panose="020B0604020202020204" pitchFamily="34" charset="0"/>
                <a:cs typeface="Arial" panose="020B0604020202020204" pitchFamily="34" charset="0"/>
              </a:rPr>
              <a:t>tiene en venta un número limitado de Regeneradores de baterías industriales </a:t>
            </a:r>
            <a:r>
              <a:rPr lang="es-MX" dirty="0" err="1" smtClean="0">
                <a:latin typeface="Arial" panose="020B0604020202020204" pitchFamily="34" charset="0"/>
                <a:cs typeface="Arial" panose="020B0604020202020204" pitchFamily="34" charset="0"/>
              </a:rPr>
              <a:t>seminuevos</a:t>
            </a:r>
            <a:r>
              <a:rPr lang="es-MX" dirty="0" smtClean="0">
                <a:latin typeface="Arial" panose="020B0604020202020204" pitchFamily="34" charset="0"/>
                <a:cs typeface="Arial" panose="020B0604020202020204" pitchFamily="34" charset="0"/>
              </a:rPr>
              <a:t> en perfectas condiciones de operación de la marca MAROO MCS modelo M1007F,,,,,Maroo es quien fábrica estos equipos y la fábrica esta ubicada en Corea del sur,, con tecnología de vanguardia desde hace ya varios años es el Renovador de baterías de plomo-acido más eficiente en el mercado hoy en día.</a:t>
            </a:r>
          </a:p>
          <a:p>
            <a:r>
              <a:rPr lang="es-MX" dirty="0" err="1" smtClean="0"/>
              <a:t>Maroo</a:t>
            </a:r>
            <a:r>
              <a:rPr lang="es-MX" dirty="0" smtClean="0"/>
              <a:t> MCS </a:t>
            </a:r>
            <a:r>
              <a:rPr lang="es-MX" dirty="0" smtClean="0">
                <a:latin typeface="Arial" panose="020B0604020202020204" pitchFamily="34" charset="0"/>
                <a:cs typeface="Arial" panose="020B0604020202020204" pitchFamily="34" charset="0"/>
              </a:rPr>
              <a:t>hace una alianza estratégica con distribuidores alrededor del mundo y distribuye los mismos equipos en Norte américa bajo la marca XTENDER y en Latinoamérica bajo la marca ENERGIC PLUS.</a:t>
            </a:r>
            <a:endParaRPr lang="es-MX"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3137" y="5923337"/>
            <a:ext cx="3638571" cy="732857"/>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6317" y="4311149"/>
            <a:ext cx="6099957" cy="2043931"/>
          </a:xfrm>
          <a:prstGeom prst="rect">
            <a:avLst/>
          </a:prstGeom>
        </p:spPr>
      </p:pic>
    </p:spTree>
    <p:extLst>
      <p:ext uri="{BB962C8B-B14F-4D97-AF65-F5344CB8AC3E}">
        <p14:creationId xmlns:p14="http://schemas.microsoft.com/office/powerpoint/2010/main" val="1327090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PRECIOS</a:t>
            </a:r>
            <a:endParaRPr lang="es-MX" dirty="0"/>
          </a:p>
        </p:txBody>
      </p:sp>
      <p:sp>
        <p:nvSpPr>
          <p:cNvPr id="3" name="Marcador de contenido 2"/>
          <p:cNvSpPr>
            <a:spLocks noGrp="1"/>
          </p:cNvSpPr>
          <p:nvPr>
            <p:ph idx="1"/>
          </p:nvPr>
        </p:nvSpPr>
        <p:spPr>
          <a:xfrm>
            <a:off x="677334" y="1517606"/>
            <a:ext cx="8596668" cy="412794"/>
          </a:xfrm>
        </p:spPr>
        <p:txBody>
          <a:bodyPr/>
          <a:lstStyle/>
          <a:p>
            <a:r>
              <a:rPr lang="es-MX" dirty="0" smtClean="0"/>
              <a:t>MAROO MCS MODELO M1007F</a:t>
            </a:r>
          </a:p>
          <a:p>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3137" y="5923337"/>
            <a:ext cx="3638571" cy="732857"/>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2024744"/>
            <a:ext cx="7189879" cy="3090442"/>
          </a:xfrm>
          <a:prstGeom prst="rect">
            <a:avLst/>
          </a:prstGeom>
        </p:spPr>
      </p:pic>
      <p:sp>
        <p:nvSpPr>
          <p:cNvPr id="6" name="CuadroTexto 5"/>
          <p:cNvSpPr txBox="1"/>
          <p:nvPr/>
        </p:nvSpPr>
        <p:spPr>
          <a:xfrm>
            <a:off x="677334" y="5461672"/>
            <a:ext cx="5826034" cy="1200329"/>
          </a:xfrm>
          <a:prstGeom prst="rect">
            <a:avLst/>
          </a:prstGeom>
          <a:noFill/>
        </p:spPr>
        <p:txBody>
          <a:bodyPr wrap="square" rtlCol="0">
            <a:spAutoFit/>
          </a:bodyPr>
          <a:lstStyle/>
          <a:p>
            <a:r>
              <a:rPr lang="es-MX" dirty="0" smtClean="0"/>
              <a:t>10,000 dólares americanos equipo </a:t>
            </a:r>
            <a:r>
              <a:rPr lang="es-MX" dirty="0" err="1" smtClean="0"/>
              <a:t>seminuevo</a:t>
            </a:r>
            <a:r>
              <a:rPr lang="es-MX" dirty="0" smtClean="0"/>
              <a:t> con garantía de operación (número de equipos limitado – pregunte por existencia)…..el precio del equipo nuevo es de 21,000 dólares americanos</a:t>
            </a:r>
            <a:endParaRPr lang="es-MX" dirty="0"/>
          </a:p>
        </p:txBody>
      </p:sp>
    </p:spTree>
    <p:extLst>
      <p:ext uri="{BB962C8B-B14F-4D97-AF65-F5344CB8AC3E}">
        <p14:creationId xmlns:p14="http://schemas.microsoft.com/office/powerpoint/2010/main" val="744678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CONTACTO:</a:t>
            </a:r>
            <a:endParaRPr lang="es-MX" dirty="0"/>
          </a:p>
        </p:txBody>
      </p:sp>
      <p:sp>
        <p:nvSpPr>
          <p:cNvPr id="3" name="Marcador de contenido 2"/>
          <p:cNvSpPr>
            <a:spLocks noGrp="1"/>
          </p:cNvSpPr>
          <p:nvPr>
            <p:ph idx="1"/>
          </p:nvPr>
        </p:nvSpPr>
        <p:spPr>
          <a:xfrm>
            <a:off x="677334" y="2160589"/>
            <a:ext cx="8596668" cy="1771331"/>
          </a:xfrm>
        </p:spPr>
        <p:txBody>
          <a:bodyPr/>
          <a:lstStyle/>
          <a:p>
            <a:r>
              <a:rPr lang="es-MX" dirty="0" smtClean="0"/>
              <a:t>RECICLABAT / Guadalajara, Jalisco. México</a:t>
            </a:r>
          </a:p>
          <a:p>
            <a:r>
              <a:rPr lang="es-MX" dirty="0" smtClean="0"/>
              <a:t>E-mail: </a:t>
            </a:r>
            <a:r>
              <a:rPr lang="es-MX" dirty="0" smtClean="0">
                <a:hlinkClick r:id="rId2"/>
              </a:rPr>
              <a:t>reciclabat@hotmail.com</a:t>
            </a:r>
            <a:endParaRPr lang="es-MX" dirty="0" smtClean="0"/>
          </a:p>
          <a:p>
            <a:r>
              <a:rPr lang="es-MX" dirty="0" smtClean="0"/>
              <a:t>Cel. 52+ 3316007828</a:t>
            </a:r>
          </a:p>
          <a:p>
            <a:r>
              <a:rPr lang="es-MX" dirty="0" smtClean="0"/>
              <a:t>Marcos Chong</a:t>
            </a:r>
            <a:endParaRPr lang="es-MX"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3137" y="5923337"/>
            <a:ext cx="3638571" cy="732857"/>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1537" y="4523145"/>
            <a:ext cx="2800384" cy="1400192"/>
          </a:xfrm>
          <a:prstGeom prst="rect">
            <a:avLst/>
          </a:prstGeom>
        </p:spPr>
      </p:pic>
    </p:spTree>
    <p:extLst>
      <p:ext uri="{BB962C8B-B14F-4D97-AF65-F5344CB8AC3E}">
        <p14:creationId xmlns:p14="http://schemas.microsoft.com/office/powerpoint/2010/main" val="2248467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REGENERE SUS BATERÍAS SULFATADAS</a:t>
            </a:r>
            <a:br>
              <a:rPr lang="es-MX" b="1" dirty="0"/>
            </a:br>
            <a:endParaRPr lang="es-MX" dirty="0"/>
          </a:p>
        </p:txBody>
      </p:sp>
      <p:sp>
        <p:nvSpPr>
          <p:cNvPr id="3" name="Marcador de contenido 2"/>
          <p:cNvSpPr>
            <a:spLocks noGrp="1"/>
          </p:cNvSpPr>
          <p:nvPr>
            <p:ph idx="1"/>
          </p:nvPr>
        </p:nvSpPr>
        <p:spPr>
          <a:xfrm>
            <a:off x="677334" y="966817"/>
            <a:ext cx="8596668" cy="2960051"/>
          </a:xfrm>
        </p:spPr>
        <p:txBody>
          <a:bodyPr>
            <a:normAutofit lnSpcReduction="10000"/>
          </a:bodyPr>
          <a:lstStyle/>
          <a:p>
            <a:pPr fontAlgn="base"/>
            <a:endParaRPr lang="es-MX" b="1" dirty="0"/>
          </a:p>
          <a:p>
            <a:pPr fontAlgn="base"/>
            <a:r>
              <a:rPr lang="es-MX" dirty="0"/>
              <a:t>La regeneración de baterías es muy popular. El 80% de las baterías </a:t>
            </a:r>
            <a:r>
              <a:rPr lang="es-MX" dirty="0" smtClean="0"/>
              <a:t>que pierden su capacidad del ciclo carga-descarga están </a:t>
            </a:r>
            <a:r>
              <a:rPr lang="es-MX" dirty="0"/>
              <a:t>sulfatadas, pero pueden recuperarse utilizando el equipo correcto. Nuestro regenerador de batería </a:t>
            </a:r>
            <a:r>
              <a:rPr lang="es-MX" dirty="0" err="1" smtClean="0"/>
              <a:t>Maroo</a:t>
            </a:r>
            <a:r>
              <a:rPr lang="es-MX" dirty="0" smtClean="0"/>
              <a:t> MCS</a:t>
            </a:r>
            <a:r>
              <a:rPr lang="es-MX" dirty="0"/>
              <a:t> </a:t>
            </a:r>
            <a:r>
              <a:rPr lang="es-MX" b="1" dirty="0"/>
              <a:t>elimina la sulfatación con éxito</a:t>
            </a:r>
            <a:r>
              <a:rPr lang="es-MX" dirty="0"/>
              <a:t> debido a un </a:t>
            </a:r>
            <a:r>
              <a:rPr lang="es-MX" b="1" dirty="0"/>
              <a:t>proceso de pulsación eléctrica de alta frecuencia</a:t>
            </a:r>
            <a:r>
              <a:rPr lang="es-MX" dirty="0"/>
              <a:t>. Este proceso restaura la capacidad de la batería, dándole a usted la posibilidad de volver a utilizar las baterías viejas y sulfatadas. También puede usar el regenerador de batería para el mantenimiento anual y de esta manera prolongar </a:t>
            </a:r>
            <a:r>
              <a:rPr lang="es-MX" b="1" dirty="0"/>
              <a:t>intensamente la vida útil</a:t>
            </a:r>
            <a:r>
              <a:rPr lang="es-MX" dirty="0"/>
              <a:t> de sus baterías.</a:t>
            </a:r>
          </a:p>
          <a:p>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3137" y="5923337"/>
            <a:ext cx="3638571" cy="732857"/>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6660" y="4156587"/>
            <a:ext cx="6673306" cy="2811540"/>
          </a:xfrm>
          <a:prstGeom prst="rect">
            <a:avLst/>
          </a:prstGeom>
        </p:spPr>
      </p:pic>
    </p:spTree>
    <p:extLst>
      <p:ext uri="{BB962C8B-B14F-4D97-AF65-F5344CB8AC3E}">
        <p14:creationId xmlns:p14="http://schemas.microsoft.com/office/powerpoint/2010/main" val="332732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220" y="844731"/>
            <a:ext cx="2510003" cy="683623"/>
          </a:xfrm>
        </p:spPr>
        <p:txBody>
          <a:bodyPr/>
          <a:lstStyle/>
          <a:p>
            <a:r>
              <a:rPr lang="es-MX" dirty="0" err="1" smtClean="0"/>
              <a:t>Maroo</a:t>
            </a:r>
            <a:r>
              <a:rPr lang="es-MX" dirty="0" smtClean="0"/>
              <a:t> MCS</a:t>
            </a:r>
            <a:endParaRPr lang="es-MX" dirty="0"/>
          </a:p>
        </p:txBody>
      </p:sp>
      <p:sp>
        <p:nvSpPr>
          <p:cNvPr id="3" name="Marcador de contenido 2"/>
          <p:cNvSpPr>
            <a:spLocks noGrp="1"/>
          </p:cNvSpPr>
          <p:nvPr>
            <p:ph idx="1"/>
          </p:nvPr>
        </p:nvSpPr>
        <p:spPr/>
        <p:txBody>
          <a:bodyPr>
            <a:normAutofit lnSpcReduction="10000"/>
          </a:bodyPr>
          <a:lstStyle/>
          <a:p>
            <a:r>
              <a:rPr lang="es-MX" dirty="0"/>
              <a:t>Nuestra pieza maestra es el regenerador de batería </a:t>
            </a:r>
            <a:r>
              <a:rPr lang="es-MX" dirty="0" err="1" smtClean="0"/>
              <a:t>Maroo</a:t>
            </a:r>
            <a:r>
              <a:rPr lang="es-MX" dirty="0" smtClean="0"/>
              <a:t> MCS, </a:t>
            </a:r>
            <a:r>
              <a:rPr lang="es-MX" dirty="0"/>
              <a:t>que puede dar a cualquier batería de plomo-ácido una segunda vida. Nuestro regenerador </a:t>
            </a:r>
            <a:r>
              <a:rPr lang="es-MX" dirty="0" err="1" smtClean="0"/>
              <a:t>Maroo</a:t>
            </a:r>
            <a:r>
              <a:rPr lang="es-MX" dirty="0" smtClean="0"/>
              <a:t> MCS </a:t>
            </a:r>
            <a:r>
              <a:rPr lang="es-MX" dirty="0"/>
              <a:t>elimina exitosamente la sulfatación, aplicando un impulso de alta frecuencia en varios pasos. Este proceso restaura la capacidad de la batería, dándole la posibilidad de reutilizar las baterías viejas y sulfatadas. Nuestro equipamiento también se puede utilizar para el mantenimiento anual, que puede duplicar la vida útil de sus baterías. El regenerador de batería </a:t>
            </a:r>
            <a:r>
              <a:rPr lang="es-MX" dirty="0" err="1" smtClean="0"/>
              <a:t>Maroo</a:t>
            </a:r>
            <a:r>
              <a:rPr lang="es-MX" dirty="0" smtClean="0"/>
              <a:t> MCS </a:t>
            </a:r>
            <a:r>
              <a:rPr lang="es-MX" dirty="0"/>
              <a:t>no solamente regenera la capacidad de sus baterías, sino que también es el analizador de baterías perfecto. Ya que tenemos un banco de carga completo integrado en este dispositivo, podemos realizar una prueba de carga completa para comprobar la capacidad actual de su batería. E incluso damos un paso hacia delante: si utiliza el regenerador de baterías en combinación con nuestro sistema BMS, ¡usted puede detectar fácilmente las células malas en su banco de baterías</a:t>
            </a:r>
            <a:r>
              <a:rPr lang="es-MX" dirty="0" smtClean="0"/>
              <a:t>!</a:t>
            </a:r>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3137" y="5923337"/>
            <a:ext cx="3638571" cy="732857"/>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74002" y="2943774"/>
            <a:ext cx="2196379" cy="2196379"/>
          </a:xfrm>
          <a:prstGeom prst="rect">
            <a:avLst/>
          </a:prstGeom>
        </p:spPr>
      </p:pic>
    </p:spTree>
    <p:extLst>
      <p:ext uri="{BB962C8B-B14F-4D97-AF65-F5344CB8AC3E}">
        <p14:creationId xmlns:p14="http://schemas.microsoft.com/office/powerpoint/2010/main" val="164492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592183"/>
          </a:xfrm>
        </p:spPr>
        <p:txBody>
          <a:bodyPr>
            <a:normAutofit fontScale="90000"/>
          </a:bodyPr>
          <a:lstStyle/>
          <a:p>
            <a:r>
              <a:rPr lang="es-MX" b="1" dirty="0"/>
              <a:t>APLICACIONES </a:t>
            </a:r>
            <a:r>
              <a:rPr lang="es-MX" b="1" dirty="0" smtClean="0"/>
              <a:t>DEL REGENERADOR </a:t>
            </a:r>
            <a:r>
              <a:rPr lang="es-MX" b="1" dirty="0"/>
              <a:t>DE BATERÍAS</a:t>
            </a:r>
            <a:br>
              <a:rPr lang="es-MX" b="1" dirty="0"/>
            </a:br>
            <a:endParaRPr lang="es-MX" dirty="0"/>
          </a:p>
        </p:txBody>
      </p:sp>
      <p:sp>
        <p:nvSpPr>
          <p:cNvPr id="7" name="CuadroTexto 6"/>
          <p:cNvSpPr txBox="1"/>
          <p:nvPr/>
        </p:nvSpPr>
        <p:spPr>
          <a:xfrm>
            <a:off x="677334" y="1784133"/>
            <a:ext cx="7053943" cy="2862322"/>
          </a:xfrm>
          <a:prstGeom prst="rect">
            <a:avLst/>
          </a:prstGeom>
          <a:noFill/>
        </p:spPr>
        <p:txBody>
          <a:bodyPr wrap="square" rtlCol="0">
            <a:spAutoFit/>
          </a:bodyPr>
          <a:lstStyle/>
          <a:p>
            <a:r>
              <a:rPr lang="es-MX" dirty="0"/>
              <a:t>Baterías de arranque - Baterías estacionarias - Baterías de tracción </a:t>
            </a:r>
            <a:r>
              <a:rPr lang="es-MX" dirty="0" smtClean="0"/>
              <a:t>y </a:t>
            </a:r>
            <a:r>
              <a:rPr lang="es-MX" dirty="0" err="1" smtClean="0"/>
              <a:t>semi</a:t>
            </a:r>
            <a:r>
              <a:rPr lang="es-MX" dirty="0" smtClean="0"/>
              <a:t>-tracción</a:t>
            </a:r>
          </a:p>
          <a:p>
            <a:endParaRPr lang="es-MX" dirty="0"/>
          </a:p>
          <a:p>
            <a:r>
              <a:rPr lang="es-MX" dirty="0"/>
              <a:t>Nuestros regeneradores de batería </a:t>
            </a:r>
            <a:r>
              <a:rPr lang="es-MX" dirty="0" err="1" smtClean="0"/>
              <a:t>Maroo</a:t>
            </a:r>
            <a:r>
              <a:rPr lang="es-MX" dirty="0" smtClean="0"/>
              <a:t> MCS </a:t>
            </a:r>
            <a:r>
              <a:rPr lang="es-MX" dirty="0"/>
              <a:t>se especializan en baterías para montacargas. Además de regenerar baterías para montacargas, el dispositivo tiene otros campos de aplicación: Carritos de golf, sillas de rueda, UPS, vehículos automotores, equipos pesados, militares, maquinaria agrícola, motocicletas, barcos, trenes,  sistema&amp; eléctrico solar y de viento y otros.</a:t>
            </a:r>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0540" y="5103655"/>
            <a:ext cx="634921" cy="634921"/>
          </a:xfrm>
          <a:prstGeom prst="rect">
            <a:avLst/>
          </a:prstGeom>
        </p:spPr>
      </p:pic>
      <p:pic>
        <p:nvPicPr>
          <p:cNvPr id="9" name="Imagen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1722" y="5103655"/>
            <a:ext cx="634921" cy="634921"/>
          </a:xfrm>
          <a:prstGeom prst="rect">
            <a:avLst/>
          </a:prstGeom>
        </p:spPr>
      </p:pic>
      <p:pic>
        <p:nvPicPr>
          <p:cNvPr id="10" name="Imagen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2904" y="5103656"/>
            <a:ext cx="634921" cy="634921"/>
          </a:xfrm>
          <a:prstGeom prst="rect">
            <a:avLst/>
          </a:prstGeom>
        </p:spPr>
      </p:pic>
      <p:pic>
        <p:nvPicPr>
          <p:cNvPr id="11" name="Imagen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28180" y="5103656"/>
            <a:ext cx="634921" cy="634921"/>
          </a:xfrm>
          <a:prstGeom prst="rect">
            <a:avLst/>
          </a:prstGeom>
        </p:spPr>
      </p:pic>
      <p:pic>
        <p:nvPicPr>
          <p:cNvPr id="12" name="Imagen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33456" y="5103657"/>
            <a:ext cx="634921" cy="634921"/>
          </a:xfrm>
          <a:prstGeom prst="rect">
            <a:avLst/>
          </a:prstGeom>
        </p:spPr>
      </p:pic>
      <p:pic>
        <p:nvPicPr>
          <p:cNvPr id="13" name="Imagen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44638" y="5103658"/>
            <a:ext cx="634921" cy="634921"/>
          </a:xfrm>
          <a:prstGeom prst="rect">
            <a:avLst/>
          </a:prstGeom>
        </p:spPr>
      </p:pic>
      <p:pic>
        <p:nvPicPr>
          <p:cNvPr id="14" name="Imagen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455820" y="5103659"/>
            <a:ext cx="634921" cy="634921"/>
          </a:xfrm>
          <a:prstGeom prst="rect">
            <a:avLst/>
          </a:prstGeom>
        </p:spPr>
      </p:pic>
      <p:pic>
        <p:nvPicPr>
          <p:cNvPr id="15" name="Imagen 1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667002" y="5103659"/>
            <a:ext cx="634921" cy="634921"/>
          </a:xfrm>
          <a:prstGeom prst="rect">
            <a:avLst/>
          </a:prstGeom>
        </p:spPr>
      </p:pic>
      <p:pic>
        <p:nvPicPr>
          <p:cNvPr id="16" name="Imagen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78184" y="5103660"/>
            <a:ext cx="634921" cy="634921"/>
          </a:xfrm>
          <a:prstGeom prst="rect">
            <a:avLst/>
          </a:prstGeom>
        </p:spPr>
      </p:pic>
      <p:pic>
        <p:nvPicPr>
          <p:cNvPr id="47" name="Imagen 4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313137" y="5923337"/>
            <a:ext cx="3638571" cy="732857"/>
          </a:xfrm>
          <a:prstGeom prst="rect">
            <a:avLst/>
          </a:prstGeom>
        </p:spPr>
      </p:pic>
    </p:spTree>
    <p:extLst>
      <p:ext uri="{BB962C8B-B14F-4D97-AF65-F5344CB8AC3E}">
        <p14:creationId xmlns:p14="http://schemas.microsoft.com/office/powerpoint/2010/main" val="217410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b="1" dirty="0"/>
              <a:t>¿QUÉ ES LA  SULFATACIÓN DE LAS BATERÍAS?</a:t>
            </a:r>
            <a:br>
              <a:rPr lang="es-MX" b="1" dirty="0"/>
            </a:br>
            <a:endParaRPr lang="es-MX" dirty="0"/>
          </a:p>
        </p:txBody>
      </p:sp>
      <p:sp>
        <p:nvSpPr>
          <p:cNvPr id="3" name="Marcador de contenido 2"/>
          <p:cNvSpPr>
            <a:spLocks noGrp="1"/>
          </p:cNvSpPr>
          <p:nvPr>
            <p:ph idx="1"/>
          </p:nvPr>
        </p:nvSpPr>
        <p:spPr>
          <a:xfrm>
            <a:off x="572831" y="1611949"/>
            <a:ext cx="8596668" cy="3880773"/>
          </a:xfrm>
        </p:spPr>
        <p:txBody>
          <a:bodyPr>
            <a:normAutofit fontScale="85000" lnSpcReduction="10000"/>
          </a:bodyPr>
          <a:lstStyle/>
          <a:p>
            <a:pPr fontAlgn="base"/>
            <a:r>
              <a:rPr lang="es-MX" dirty="0"/>
              <a:t>Cuando la </a:t>
            </a:r>
            <a:r>
              <a:rPr lang="es-MX" dirty="0" smtClean="0"/>
              <a:t>carga energética </a:t>
            </a:r>
            <a:r>
              <a:rPr lang="es-MX" dirty="0"/>
              <a:t>de una batería se drena y necesita cargarse durante ciclos de trabajo normales, </a:t>
            </a:r>
            <a:r>
              <a:rPr lang="es-MX" b="1" dirty="0"/>
              <a:t>los cristales de </a:t>
            </a:r>
            <a:r>
              <a:rPr lang="es-MX" b="1" dirty="0" smtClean="0"/>
              <a:t>sulfato </a:t>
            </a:r>
            <a:r>
              <a:rPr lang="es-MX" dirty="0" smtClean="0"/>
              <a:t>se </a:t>
            </a:r>
            <a:r>
              <a:rPr lang="es-MX" dirty="0"/>
              <a:t>acumulan gradualmente en los electrodos, evitando que la batería suministre corriente de manera efectiva. En efecto, los cristales ahogan a la batería.</a:t>
            </a:r>
          </a:p>
          <a:p>
            <a:pPr fontAlgn="base"/>
            <a:r>
              <a:rPr lang="es-MX" dirty="0"/>
              <a:t>Este sulfato de plomo aumenta la resistencia interna y reduce la gravedad específica del electrolito. El proceso de sulfatación que se acumula es inevitable. Lo que es peor aún, después de 3-4 años, el proceso se acelera considerablemente. Las baterías llegan a sulfatarse por una combinación de razones:</a:t>
            </a:r>
          </a:p>
          <a:p>
            <a:pPr fontAlgn="base"/>
            <a:r>
              <a:rPr lang="es-MX" dirty="0"/>
              <a:t>La batería estuvo inactiva durante mucho tiempo.</a:t>
            </a:r>
          </a:p>
          <a:p>
            <a:pPr fontAlgn="base"/>
            <a:r>
              <a:rPr lang="es-MX" dirty="0"/>
              <a:t>La batería se descargó profundamente.</a:t>
            </a:r>
          </a:p>
          <a:p>
            <a:pPr fontAlgn="base"/>
            <a:r>
              <a:rPr lang="es-MX" dirty="0"/>
              <a:t>Se utilizó el cargador equivocado.</a:t>
            </a:r>
          </a:p>
          <a:p>
            <a:pPr fontAlgn="base"/>
            <a:r>
              <a:rPr lang="es-MX" dirty="0"/>
              <a:t>No se trató una celda mala.</a:t>
            </a:r>
          </a:p>
          <a:p>
            <a:pPr fontAlgn="base"/>
            <a:r>
              <a:rPr lang="es-MX" dirty="0"/>
              <a:t>La batería alcanzó temperaturas muy altas/bajas.</a:t>
            </a:r>
          </a:p>
          <a:p>
            <a:pPr fontAlgn="base"/>
            <a:r>
              <a:rPr lang="es-MX" dirty="0"/>
              <a:t>No se respetaron los ciclos de carga.</a:t>
            </a:r>
          </a:p>
          <a:p>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3137" y="5923337"/>
            <a:ext cx="3638571" cy="732857"/>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5642" y="3552335"/>
            <a:ext cx="3388360" cy="2019463"/>
          </a:xfrm>
          <a:prstGeom prst="rect">
            <a:avLst/>
          </a:prstGeom>
        </p:spPr>
      </p:pic>
    </p:spTree>
    <p:extLst>
      <p:ext uri="{BB962C8B-B14F-4D97-AF65-F5344CB8AC3E}">
        <p14:creationId xmlns:p14="http://schemas.microsoft.com/office/powerpoint/2010/main" val="3908340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b="1" dirty="0"/>
              <a:t>VENTAJAS DE UTILIZAR EL REGENERADOR DE BATERÍA</a:t>
            </a:r>
            <a:br>
              <a:rPr lang="es-MX" b="1" dirty="0"/>
            </a:br>
            <a:endParaRPr lang="es-MX" dirty="0"/>
          </a:p>
        </p:txBody>
      </p:sp>
      <p:sp>
        <p:nvSpPr>
          <p:cNvPr id="3" name="Marcador de contenido 2"/>
          <p:cNvSpPr>
            <a:spLocks noGrp="1"/>
          </p:cNvSpPr>
          <p:nvPr>
            <p:ph idx="1"/>
          </p:nvPr>
        </p:nvSpPr>
        <p:spPr>
          <a:xfrm>
            <a:off x="442203" y="1828799"/>
            <a:ext cx="8596668" cy="4650377"/>
          </a:xfrm>
        </p:spPr>
        <p:txBody>
          <a:bodyPr>
            <a:normAutofit/>
          </a:bodyPr>
          <a:lstStyle/>
          <a:p>
            <a:pPr marL="0" indent="0">
              <a:buNone/>
            </a:pPr>
            <a:r>
              <a:rPr lang="es-MX" sz="1400" dirty="0"/>
              <a:t>• Combinación de un descargador y cargador de batería, 2 en 1 </a:t>
            </a:r>
            <a:endParaRPr lang="es-MX" sz="1400" dirty="0" smtClean="0"/>
          </a:p>
          <a:p>
            <a:pPr marL="0" indent="0">
              <a:buNone/>
            </a:pPr>
            <a:r>
              <a:rPr lang="es-MX" sz="1400" dirty="0" smtClean="0"/>
              <a:t>• </a:t>
            </a:r>
            <a:r>
              <a:rPr lang="es-MX" sz="1400" dirty="0"/>
              <a:t>Informes de prueba detallados </a:t>
            </a:r>
            <a:endParaRPr lang="es-MX" sz="1400" dirty="0" smtClean="0"/>
          </a:p>
          <a:p>
            <a:pPr marL="0" indent="0">
              <a:buNone/>
            </a:pPr>
            <a:r>
              <a:rPr lang="es-MX" sz="1400" dirty="0" smtClean="0"/>
              <a:t>• </a:t>
            </a:r>
            <a:r>
              <a:rPr lang="es-MX" sz="1400" dirty="0"/>
              <a:t>Coste mínimo de mantenimiento </a:t>
            </a:r>
            <a:endParaRPr lang="es-MX" sz="1400" dirty="0" smtClean="0"/>
          </a:p>
          <a:p>
            <a:pPr marL="0" indent="0">
              <a:buNone/>
            </a:pPr>
            <a:r>
              <a:rPr lang="es-MX" sz="1400" dirty="0" smtClean="0"/>
              <a:t>• </a:t>
            </a:r>
            <a:r>
              <a:rPr lang="es-MX" sz="1400" dirty="0"/>
              <a:t>Vida útil prolongada de las baterías </a:t>
            </a:r>
            <a:endParaRPr lang="es-MX" sz="1400" dirty="0" smtClean="0"/>
          </a:p>
          <a:p>
            <a:pPr marL="0" indent="0">
              <a:buNone/>
            </a:pPr>
            <a:r>
              <a:rPr lang="es-MX" sz="1400" dirty="0" smtClean="0"/>
              <a:t>• </a:t>
            </a:r>
            <a:r>
              <a:rPr lang="es-MX" sz="1400" dirty="0"/>
              <a:t>Regeneraciones rápidas </a:t>
            </a:r>
            <a:endParaRPr lang="es-MX" sz="1400" dirty="0" smtClean="0"/>
          </a:p>
          <a:p>
            <a:pPr marL="0" indent="0">
              <a:buNone/>
            </a:pPr>
            <a:r>
              <a:rPr lang="es-MX" sz="1400" dirty="0" smtClean="0"/>
              <a:t>• </a:t>
            </a:r>
            <a:r>
              <a:rPr lang="es-MX" sz="1400" dirty="0"/>
              <a:t>Software de análisis gratuito </a:t>
            </a:r>
            <a:endParaRPr lang="es-MX" sz="1400" dirty="0" smtClean="0"/>
          </a:p>
          <a:p>
            <a:pPr marL="0" indent="0">
              <a:buNone/>
            </a:pPr>
            <a:r>
              <a:rPr lang="es-MX" sz="1400" dirty="0" smtClean="0"/>
              <a:t>• </a:t>
            </a:r>
            <a:r>
              <a:rPr lang="es-MX" sz="1400" dirty="0"/>
              <a:t>Programa de automatización aplicado </a:t>
            </a:r>
            <a:r>
              <a:rPr lang="es-MX" sz="1400" dirty="0" smtClean="0"/>
              <a:t> </a:t>
            </a:r>
          </a:p>
          <a:p>
            <a:pPr marL="0" indent="0">
              <a:buNone/>
            </a:pPr>
            <a:r>
              <a:rPr lang="es-MX" sz="1400" dirty="0" smtClean="0"/>
              <a:t>• </a:t>
            </a:r>
            <a:r>
              <a:rPr lang="es-MX" sz="1400" dirty="0"/>
              <a:t>Conexión inalámbrica entre el regenerador y el ordenador </a:t>
            </a:r>
            <a:endParaRPr lang="es-MX" sz="1400" dirty="0" smtClean="0"/>
          </a:p>
          <a:p>
            <a:pPr marL="0" indent="0">
              <a:buNone/>
            </a:pPr>
            <a:r>
              <a:rPr lang="es-MX" sz="1400" dirty="0" smtClean="0"/>
              <a:t>• </a:t>
            </a:r>
            <a:r>
              <a:rPr lang="es-MX" sz="1400" dirty="0"/>
              <a:t>Posibilidad de vigilar el proceso del regenerador a través de teléfonos inteligentes u ordenadores portátiles (dentro de la red local) </a:t>
            </a:r>
            <a:endParaRPr lang="es-MX" sz="1400" dirty="0" smtClean="0"/>
          </a:p>
          <a:p>
            <a:pPr marL="0" indent="0">
              <a:buNone/>
            </a:pPr>
            <a:r>
              <a:rPr lang="es-MX" sz="1400" dirty="0" smtClean="0"/>
              <a:t>• Ahorre </a:t>
            </a:r>
            <a:r>
              <a:rPr lang="es-MX" sz="1400" dirty="0"/>
              <a:t>en gastos de reemplazo de batería. Ofrezca mantenimiento de baterías profesional a sus clientes. Muy probablemente la inversión más rentable que puede realizar en su almacén. </a:t>
            </a:r>
            <a:endParaRPr lang="es-MX" sz="1400" dirty="0" smtClean="0"/>
          </a:p>
          <a:p>
            <a:pPr marL="0" indent="0">
              <a:buNone/>
            </a:pPr>
            <a:r>
              <a:rPr lang="es-MX" sz="1400" dirty="0" smtClean="0"/>
              <a:t>• </a:t>
            </a:r>
            <a:r>
              <a:rPr lang="es-MX" sz="1400" dirty="0"/>
              <a:t>Aplicable a las siguientes industrias: carretilla elevadora, plataformas elevadoras, apoyo para el suelo, portadores de carga y de personal, limpieza, telecomunicaciones, UPS y energía solar.</a:t>
            </a:r>
            <a:endParaRPr lang="es-MX" sz="14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3137" y="5923337"/>
            <a:ext cx="3638571" cy="732857"/>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8871" y="2099459"/>
            <a:ext cx="2408736" cy="3215787"/>
          </a:xfrm>
          <a:prstGeom prst="rect">
            <a:avLst/>
          </a:prstGeom>
        </p:spPr>
      </p:pic>
    </p:spTree>
    <p:extLst>
      <p:ext uri="{BB962C8B-B14F-4D97-AF65-F5344CB8AC3E}">
        <p14:creationId xmlns:p14="http://schemas.microsoft.com/office/powerpoint/2010/main" val="2982223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b="1" dirty="0"/>
              <a:t>EXCELENTE SOFTWARE DE MONITORIZACIÓN DE REGENERADOR DE BATERÍA</a:t>
            </a:r>
            <a:br>
              <a:rPr lang="es-MX" b="1" dirty="0"/>
            </a:br>
            <a:endParaRPr lang="es-MX" dirty="0"/>
          </a:p>
        </p:txBody>
      </p:sp>
      <p:sp>
        <p:nvSpPr>
          <p:cNvPr id="3" name="Marcador de contenido 2"/>
          <p:cNvSpPr>
            <a:spLocks noGrp="1"/>
          </p:cNvSpPr>
          <p:nvPr>
            <p:ph idx="1"/>
          </p:nvPr>
        </p:nvSpPr>
        <p:spPr>
          <a:xfrm>
            <a:off x="677334" y="1755640"/>
            <a:ext cx="8596668" cy="4697411"/>
          </a:xfrm>
        </p:spPr>
        <p:txBody>
          <a:bodyPr>
            <a:normAutofit fontScale="92500" lnSpcReduction="20000"/>
          </a:bodyPr>
          <a:lstStyle/>
          <a:p>
            <a:pPr fontAlgn="base"/>
            <a:r>
              <a:rPr lang="es-MX" dirty="0"/>
              <a:t>Nuestro regenerador de batería viene con software de monitorización. Este software le permite:</a:t>
            </a:r>
          </a:p>
          <a:p>
            <a:pPr fontAlgn="base"/>
            <a:r>
              <a:rPr lang="es-MX" dirty="0"/>
              <a:t>Crear hechos precisos y estadísticas a partir de las regeneraciones de la batería.</a:t>
            </a:r>
          </a:p>
          <a:p>
            <a:pPr fontAlgn="base"/>
            <a:r>
              <a:rPr lang="es-MX" dirty="0"/>
              <a:t>Crear un informe completo acerca de la regeneración de la batería.</a:t>
            </a:r>
          </a:p>
          <a:p>
            <a:pPr fontAlgn="base"/>
            <a:r>
              <a:rPr lang="es-MX" dirty="0"/>
              <a:t>Monitorear la </a:t>
            </a:r>
            <a:r>
              <a:rPr lang="es-MX" dirty="0" smtClean="0"/>
              <a:t>reacción de </a:t>
            </a:r>
            <a:r>
              <a:rPr lang="es-MX" dirty="0"/>
              <a:t>la batería cuando se carga / descarga.</a:t>
            </a:r>
          </a:p>
          <a:p>
            <a:pPr fontAlgn="base"/>
            <a:r>
              <a:rPr lang="es-MX" dirty="0"/>
              <a:t>Configurar el </a:t>
            </a:r>
            <a:r>
              <a:rPr lang="es-MX" dirty="0" err="1"/>
              <a:t>renegerador</a:t>
            </a:r>
            <a:r>
              <a:rPr lang="es-MX" dirty="0"/>
              <a:t> de la batería REPLUS por medio de una laptop.</a:t>
            </a:r>
          </a:p>
          <a:p>
            <a:pPr fontAlgn="base"/>
            <a:r>
              <a:rPr lang="es-MX" dirty="0"/>
              <a:t>El regenerador </a:t>
            </a:r>
            <a:r>
              <a:rPr lang="es-MX" dirty="0" smtClean="0"/>
              <a:t>MAROO MCS </a:t>
            </a:r>
            <a:r>
              <a:rPr lang="es-MX" dirty="0"/>
              <a:t>cuenta con un panel de control extremadamente fácil de usar. Por medio de "ajustes" usted puede cambiar la fecha y modificar algunos ajustes de la pantalla y en "Operación" usted puede configurar los ajustes finales para el proceso de regeneración de la batería. Esta curva muestra una restauración completa:</a:t>
            </a:r>
          </a:p>
          <a:p>
            <a:pPr fontAlgn="base"/>
            <a:r>
              <a:rPr lang="es-MX" dirty="0"/>
              <a:t>Descarga controlada</a:t>
            </a:r>
          </a:p>
          <a:p>
            <a:pPr fontAlgn="base"/>
            <a:r>
              <a:rPr lang="es-MX" dirty="0"/>
              <a:t>Restauración</a:t>
            </a:r>
          </a:p>
          <a:p>
            <a:pPr fontAlgn="base"/>
            <a:r>
              <a:rPr lang="es-MX" dirty="0"/>
              <a:t>Restauración</a:t>
            </a:r>
          </a:p>
          <a:p>
            <a:pPr fontAlgn="base"/>
            <a:r>
              <a:rPr lang="es-MX" dirty="0"/>
              <a:t>Descarga</a:t>
            </a:r>
          </a:p>
          <a:p>
            <a:pPr fontAlgn="base"/>
            <a:r>
              <a:rPr lang="es-MX" dirty="0"/>
              <a:t>Restauración</a:t>
            </a:r>
          </a:p>
          <a:p>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3137" y="5923337"/>
            <a:ext cx="3638571" cy="732857"/>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6649" y="4706773"/>
            <a:ext cx="2466975" cy="1847850"/>
          </a:xfrm>
          <a:prstGeom prst="rect">
            <a:avLst/>
          </a:prstGeom>
        </p:spPr>
      </p:pic>
    </p:spTree>
    <p:extLst>
      <p:ext uri="{BB962C8B-B14F-4D97-AF65-F5344CB8AC3E}">
        <p14:creationId xmlns:p14="http://schemas.microsoft.com/office/powerpoint/2010/main" val="3788339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b="1" dirty="0"/>
              <a:t>EXCELENTE SOFTWARE DE MONITORIZACIÓN DE REGENERADOR DE BATERÍA</a:t>
            </a:r>
            <a:br>
              <a:rPr lang="es-MX" b="1" dirty="0"/>
            </a:br>
            <a:endParaRPr lang="es-MX" dirty="0"/>
          </a:p>
        </p:txBody>
      </p:sp>
      <p:sp>
        <p:nvSpPr>
          <p:cNvPr id="3" name="Marcador de contenido 2"/>
          <p:cNvSpPr>
            <a:spLocks noGrp="1"/>
          </p:cNvSpPr>
          <p:nvPr>
            <p:ph idx="1"/>
          </p:nvPr>
        </p:nvSpPr>
        <p:spPr>
          <a:xfrm>
            <a:off x="677334" y="1959594"/>
            <a:ext cx="8596668" cy="1967274"/>
          </a:xfrm>
        </p:spPr>
        <p:txBody>
          <a:bodyPr/>
          <a:lstStyle/>
          <a:p>
            <a:pPr fontAlgn="base"/>
            <a:r>
              <a:rPr lang="es-MX" dirty="0"/>
              <a:t>Cuando compara 1 </a:t>
            </a:r>
            <a:r>
              <a:rPr lang="es-MX" dirty="0" smtClean="0"/>
              <a:t>y </a:t>
            </a:r>
            <a:r>
              <a:rPr lang="es-MX" dirty="0"/>
              <a:t>4, usted puede observar que el tiempo que se necesita para descargar la batería es mucho más en el paso 4. Esto es un resultado directo de la restauración en modo 2 </a:t>
            </a:r>
            <a:r>
              <a:rPr lang="es-MX" dirty="0" smtClean="0"/>
              <a:t>y </a:t>
            </a:r>
            <a:r>
              <a:rPr lang="es-MX" dirty="0"/>
              <a:t>3.</a:t>
            </a:r>
          </a:p>
          <a:p>
            <a:pPr fontAlgn="base"/>
            <a:r>
              <a:rPr lang="es-MX" dirty="0"/>
              <a:t>Al comparar del paso 5 al 2, puede observar que el voltaje de la batería se alcanza mucho más tarde que en el paso 2. Esto significa que su batería dura más y que volverá nuevamente a estar en buenas condiciones.</a:t>
            </a:r>
          </a:p>
          <a:p>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3137" y="5923337"/>
            <a:ext cx="3638571" cy="732857"/>
          </a:xfrm>
          <a:prstGeom prst="rect">
            <a:avLst/>
          </a:prstGeom>
        </p:spPr>
      </p:pic>
      <p:pic>
        <p:nvPicPr>
          <p:cNvPr id="3074" name="Picture 2" descr="https://energicplus.com/sites/default/files/battery-regeneration-process_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5814" y="4250554"/>
            <a:ext cx="4740175" cy="2405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439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b="1" dirty="0"/>
              <a:t>¿CÓMO UTILIZAR EL REGENERADOR DE BATERÍA?</a:t>
            </a:r>
            <a:br>
              <a:rPr lang="es-MX" b="1" dirty="0"/>
            </a:br>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3137" y="5923337"/>
            <a:ext cx="3638571" cy="732857"/>
          </a:xfrm>
          <a:prstGeom prst="rect">
            <a:avLst/>
          </a:prstGeom>
        </p:spPr>
      </p:pic>
      <p:pic>
        <p:nvPicPr>
          <p:cNvPr id="2052" name="Picture 4" descr="https://energicplus.com/sites/default/files/reconditioning-battery-regeneration.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11144" y="1755168"/>
            <a:ext cx="3810000" cy="217170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p:nvPr/>
        </p:nvSpPr>
        <p:spPr>
          <a:xfrm>
            <a:off x="4975668" y="1774472"/>
            <a:ext cx="5930537" cy="2308324"/>
          </a:xfrm>
          <a:prstGeom prst="rect">
            <a:avLst/>
          </a:prstGeom>
          <a:noFill/>
        </p:spPr>
        <p:txBody>
          <a:bodyPr wrap="square" rtlCol="0">
            <a:spAutoFit/>
          </a:bodyPr>
          <a:lstStyle/>
          <a:p>
            <a:pPr fontAlgn="base"/>
            <a:r>
              <a:rPr lang="es-MX"/>
              <a:t>Existen dos maneras de utilizar el regenerador de batería: regeneración de reacondicionamiento y regeneración de mantenimiento.</a:t>
            </a:r>
          </a:p>
          <a:p>
            <a:pPr fontAlgn="base"/>
            <a:r>
              <a:rPr lang="es-MX"/>
              <a:t>Volver a condicionar la regeneración le permite restaurar (5, 6, 7 … años), desde baterías viejas, medias a baterías bien mantenidas que se han ‘encenagado up’ a una productividad del 90-100%, como resultado de sulfatación natural.</a:t>
            </a:r>
          </a:p>
        </p:txBody>
      </p:sp>
      <p:pic>
        <p:nvPicPr>
          <p:cNvPr id="2056" name="Picture 8" descr="https://energicplus.com/sites/default/files/maintenance-battery-regeneratio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088" y="3908149"/>
            <a:ext cx="3810000" cy="2219326"/>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p:cNvSpPr txBox="1"/>
          <p:nvPr/>
        </p:nvSpPr>
        <p:spPr>
          <a:xfrm>
            <a:off x="4975668" y="4556147"/>
            <a:ext cx="5735875" cy="923330"/>
          </a:xfrm>
          <a:prstGeom prst="rect">
            <a:avLst/>
          </a:prstGeom>
          <a:noFill/>
        </p:spPr>
        <p:txBody>
          <a:bodyPr wrap="square" rtlCol="0">
            <a:spAutoFit/>
          </a:bodyPr>
          <a:lstStyle/>
          <a:p>
            <a:r>
              <a:rPr lang="es-MX" dirty="0"/>
              <a:t>La regeneración de mantenimiento le permite mantener a su batería en un estado óptimo y sin sulfato mediante una corta regeneración anual.</a:t>
            </a:r>
          </a:p>
        </p:txBody>
      </p:sp>
    </p:spTree>
    <p:extLst>
      <p:ext uri="{BB962C8B-B14F-4D97-AF65-F5344CB8AC3E}">
        <p14:creationId xmlns:p14="http://schemas.microsoft.com/office/powerpoint/2010/main" val="3314089782"/>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150</TotalTime>
  <Words>959</Words>
  <Application>Microsoft Office PowerPoint</Application>
  <PresentationFormat>Panorámica</PresentationFormat>
  <Paragraphs>78</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Trebuchet MS</vt:lpstr>
      <vt:lpstr>Wingdings 3</vt:lpstr>
      <vt:lpstr>Faceta</vt:lpstr>
      <vt:lpstr>REGENERADOR Y MANTENEDOR DE BATERIAS INDUSTRIALES</vt:lpstr>
      <vt:lpstr>REGENERE SUS BATERÍAS SULFATADAS </vt:lpstr>
      <vt:lpstr>Maroo MCS</vt:lpstr>
      <vt:lpstr>APLICACIONES DEL REGENERADOR DE BATERÍAS </vt:lpstr>
      <vt:lpstr>¿QUÉ ES LA  SULFATACIÓN DE LAS BATERÍAS? </vt:lpstr>
      <vt:lpstr>VENTAJAS DE UTILIZAR EL REGENERADOR DE BATERÍA </vt:lpstr>
      <vt:lpstr>EXCELENTE SOFTWARE DE MONITORIZACIÓN DE REGENERADOR DE BATERÍA </vt:lpstr>
      <vt:lpstr>EXCELENTE SOFTWARE DE MONITORIZACIÓN DE REGENERADOR DE BATERÍA </vt:lpstr>
      <vt:lpstr>¿CÓMO UTILIZAR EL REGENERADOR DE BATERÍA? </vt:lpstr>
      <vt:lpstr>Nuestro Compromiso:</vt:lpstr>
      <vt:lpstr>COSTO-BENEFICIO</vt:lpstr>
      <vt:lpstr>EL FABRICANTE</vt:lpstr>
      <vt:lpstr>PRECIOS</vt:lpstr>
      <vt:lpstr>CONTACTO: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REGENERADOR Y MANTENEDOR DE BATERIAS INDUSTRIALES</dc:title>
  <dc:creator>Mi compu</dc:creator>
  <cp:lastModifiedBy>Mi compu</cp:lastModifiedBy>
  <cp:revision>17</cp:revision>
  <dcterms:created xsi:type="dcterms:W3CDTF">2019-05-23T18:20:49Z</dcterms:created>
  <dcterms:modified xsi:type="dcterms:W3CDTF">2019-06-05T20:59:07Z</dcterms:modified>
</cp:coreProperties>
</file>